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29"/>
  </p:notesMasterIdLst>
  <p:sldIdLst>
    <p:sldId id="256" r:id="rId2"/>
    <p:sldId id="266" r:id="rId3"/>
    <p:sldId id="287" r:id="rId4"/>
    <p:sldId id="283" r:id="rId5"/>
    <p:sldId id="265" r:id="rId6"/>
    <p:sldId id="267" r:id="rId7"/>
    <p:sldId id="269" r:id="rId8"/>
    <p:sldId id="268" r:id="rId9"/>
    <p:sldId id="257" r:id="rId10"/>
    <p:sldId id="270" r:id="rId11"/>
    <p:sldId id="288" r:id="rId12"/>
    <p:sldId id="258" r:id="rId13"/>
    <p:sldId id="274" r:id="rId14"/>
    <p:sldId id="271" r:id="rId15"/>
    <p:sldId id="263" r:id="rId16"/>
    <p:sldId id="272" r:id="rId17"/>
    <p:sldId id="286" r:id="rId18"/>
    <p:sldId id="264" r:id="rId19"/>
    <p:sldId id="260" r:id="rId20"/>
    <p:sldId id="275" r:id="rId21"/>
    <p:sldId id="276" r:id="rId22"/>
    <p:sldId id="277" r:id="rId23"/>
    <p:sldId id="278" r:id="rId24"/>
    <p:sldId id="279" r:id="rId25"/>
    <p:sldId id="280" r:id="rId26"/>
    <p:sldId id="273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61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8C3CF-541D-4932-9AD2-5939741B92AB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953F2-3F0E-4AEC-984B-654A3D7D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0D85-7FD3-4A29-8402-36552AF2C1AD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170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B0C1-0018-4F28-BE7C-F2C266874201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1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8231-11D8-48D6-82F0-46CD8275912C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04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6E23-D342-4FA5-B6E8-A94742CD184F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9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46C5-3617-485C-8FF3-AB3403492366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8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BE5A-764D-43AC-B992-613F35101A32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58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45A3-C5A7-4980-AADB-20A227BB28AC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5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6F02-D964-4B8D-B369-BACE898DD53A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1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6966-556F-47EE-B594-8902291A9F0D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19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3AA69-0074-4F15-8F9D-0E179CD8B1F2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0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8C24D-C43B-4216-8CE3-F056221DA136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46000">
              <a:schemeClr val="bg2">
                <a:lumMod val="50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EC0CA-2EBE-48F8-A655-3F9884BCCA94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0C6DA-5213-4436-A065-89167FF8B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Attention Is All You Need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8" y="2553868"/>
            <a:ext cx="9144000" cy="165576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by</a:t>
            </a:r>
            <a:endParaRPr lang="en-US" b="1" dirty="0">
              <a:solidFill>
                <a:schemeClr val="bg1"/>
              </a:solidFill>
            </a:endParaRPr>
          </a:p>
          <a:p>
            <a:pPr algn="l"/>
            <a:r>
              <a:rPr lang="en-US" b="1" i="1" dirty="0">
                <a:solidFill>
                  <a:schemeClr val="bg1"/>
                </a:solidFill>
              </a:rPr>
              <a:t>Ashish Vaswani      Noam Shazeer      Niki Parmar        Jakob Uszkoreit</a:t>
            </a:r>
          </a:p>
          <a:p>
            <a:pPr algn="l"/>
            <a:r>
              <a:rPr lang="en-US" b="1" i="1" dirty="0">
                <a:solidFill>
                  <a:schemeClr val="bg1"/>
                </a:solidFill>
              </a:rPr>
              <a:t>    Llion Jones       Adian N. Gomez     Lukasz Kaiser        Illia Polosukhin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342" y="5003321"/>
            <a:ext cx="10291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Presentation by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Zane Bayer, PhD student, Applied Science Dept.</a:t>
            </a:r>
          </a:p>
        </p:txBody>
      </p:sp>
    </p:spTree>
    <p:extLst>
      <p:ext uri="{BB962C8B-B14F-4D97-AF65-F5344CB8AC3E}">
        <p14:creationId xmlns:p14="http://schemas.microsoft.com/office/powerpoint/2010/main" val="72391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Model Architecture: Word &amp; Positional Embeddings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78779" y="1688766"/>
                <a:ext cx="4483921" cy="804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𝑃𝐸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10000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10000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779" y="1688766"/>
                <a:ext cx="4483921" cy="804323"/>
              </a:xfrm>
              <a:prstGeom prst="rect">
                <a:avLst/>
              </a:prstGeom>
              <a:blipFill>
                <a:blip r:embed="rId2"/>
                <a:stretch>
                  <a:fillRect t="-758" r="-95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6538912"/>
            <a:ext cx="6632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  <a:latin typeface="Cabin"/>
              </a:rPr>
              <a:t>Transformer Architecture: The Positional Encoding –</a:t>
            </a:r>
            <a:r>
              <a:rPr lang="en-US" sz="1400" dirty="0">
                <a:solidFill>
                  <a:srgbClr val="FFFFFF"/>
                </a:solidFill>
                <a:latin typeface="Cabin"/>
              </a:rPr>
              <a:t> Amirhossein Kazemnejad</a:t>
            </a:r>
            <a:endParaRPr lang="en-US" sz="1400" i="1" dirty="0">
              <a:solidFill>
                <a:srgbClr val="FFFFFF"/>
              </a:solidFill>
              <a:effectLst/>
              <a:latin typeface="Cabi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040" y="974306"/>
            <a:ext cx="1043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Transformer uses a learned word </a:t>
            </a:r>
            <a:r>
              <a:rPr lang="en-US" sz="2000" dirty="0" smtClean="0">
                <a:solidFill>
                  <a:schemeClr val="bg1"/>
                </a:solidFill>
              </a:rPr>
              <a:t>embedding. The positional </a:t>
            </a:r>
            <a:r>
              <a:rPr lang="en-US" sz="2000" dirty="0">
                <a:solidFill>
                  <a:schemeClr val="bg1"/>
                </a:solidFill>
              </a:rPr>
              <a:t>embedding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5830" y="3241179"/>
                <a:ext cx="10340340" cy="251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 smtClean="0">
                    <a:solidFill>
                      <a:schemeClr val="bg1"/>
                    </a:solidFill>
                  </a:rPr>
                  <a:t>‘The Cat jumped over the mat’: 6 words, 6 positional vectors</a:t>
                </a:r>
              </a:p>
              <a:p>
                <a:endParaRPr lang="en-US" sz="2000" b="1" i="1" dirty="0" smtClean="0">
                  <a:solidFill>
                    <a:schemeClr val="bg1"/>
                  </a:solidFill>
                </a:endParaRPr>
              </a:p>
              <a:p>
                <a:endParaRPr lang="en-US" sz="2000" b="1" i="1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0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𝒑𝒐𝒔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</m:oMath>
                </a14:m>
                <a:r>
                  <a:rPr lang="en-US" sz="2000" i="1" dirty="0" smtClean="0">
                    <a:solidFill>
                      <a:schemeClr val="bg1"/>
                    </a:solidFill>
                  </a:rPr>
                  <a:t>    where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>
                  <a:solidFill>
                    <a:schemeClr val="bg1"/>
                  </a:solidFill>
                </a:endParaRPr>
              </a:p>
              <a:p>
                <a:endParaRPr lang="en-US" sz="2000" i="1" dirty="0">
                  <a:solidFill>
                    <a:schemeClr val="bg1"/>
                  </a:solidFill>
                </a:endParaRPr>
              </a:p>
              <a:p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30" y="3241179"/>
                <a:ext cx="10340340" cy="2511072"/>
              </a:xfrm>
              <a:prstGeom prst="rect">
                <a:avLst/>
              </a:prstGeom>
              <a:blipFill>
                <a:blip r:embed="rId3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577840" y="29641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42151" y="4061895"/>
                <a:ext cx="748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151" y="4061895"/>
                <a:ext cx="74821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22520" y="4108061"/>
                <a:ext cx="563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520" y="4108061"/>
                <a:ext cx="563552" cy="276999"/>
              </a:xfrm>
              <a:prstGeom prst="rect">
                <a:avLst/>
              </a:prstGeom>
              <a:blipFill>
                <a:blip r:embed="rId5"/>
                <a:stretch>
                  <a:fillRect l="-9783" r="-978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58831" y="4061894"/>
                <a:ext cx="748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831" y="4061894"/>
                <a:ext cx="748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7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5DCFAB-24FF-42E8-9447-252990DB7223}"/>
                  </a:ext>
                </a:extLst>
              </p:cNvPr>
              <p:cNvSpPr txBox="1"/>
              <p:nvPr/>
            </p:nvSpPr>
            <p:spPr>
              <a:xfrm>
                <a:off x="1190027" y="1598040"/>
                <a:ext cx="9811946" cy="3483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The word and positional embeddings are </a:t>
                </a:r>
                <a:r>
                  <a:rPr lang="en-US" sz="2000" dirty="0">
                    <a:solidFill>
                      <a:schemeClr val="bg1"/>
                    </a:solidFill>
                  </a:rPr>
                  <a:t>added together and given to the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transformer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Let’s denote an embedded English sentence as 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en-US" sz="20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and the embedded German sentence as 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en-US" sz="20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So the encoded sentences have dimensions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5DCFAB-24FF-42E8-9447-252990DB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027" y="1598040"/>
                <a:ext cx="9811946" cy="3483389"/>
              </a:xfrm>
              <a:prstGeom prst="rect">
                <a:avLst/>
              </a:prstGeom>
              <a:blipFill>
                <a:blip r:embed="rId2"/>
                <a:stretch>
                  <a:fillRect t="-874" b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Model Architecture: Word &amp; Positional Embeddings </a:t>
            </a:r>
          </a:p>
        </p:txBody>
      </p:sp>
    </p:spTree>
    <p:extLst>
      <p:ext uri="{BB962C8B-B14F-4D97-AF65-F5344CB8AC3E}">
        <p14:creationId xmlns:p14="http://schemas.microsoft.com/office/powerpoint/2010/main" val="203832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t="17469" r="77789" b="16183"/>
          <a:stretch/>
        </p:blipFill>
        <p:spPr>
          <a:xfrm>
            <a:off x="7480540" y="1354347"/>
            <a:ext cx="3397370" cy="4389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Model Architecture: Attention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12</a:t>
            </a:fld>
            <a:endParaRPr lang="en-US" sz="1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2113" y="2314163"/>
                <a:ext cx="6908427" cy="3965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𝑄𝐾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where Q is a matrix of queries, K is a matrix of keys, V 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is a matrix of values,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is a scalar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000" u="sng" dirty="0" smtClean="0">
                    <a:solidFill>
                      <a:schemeClr val="bg1"/>
                    </a:solidFill>
                  </a:rPr>
                  <a:t>Attention captures similarity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13" y="2314163"/>
                <a:ext cx="6908427" cy="3965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65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13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Model Architecture: Multi-Head Attention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135" y="1389170"/>
            <a:ext cx="3640003" cy="4469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2955" y="1981533"/>
                <a:ext cx="6071021" cy="2916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𝑀𝑢𝑙𝑖𝑡𝐻𝑒𝑎𝑑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𝐶𝑜𝑛𝑐𝑎𝑡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h𝑒𝑎𝑑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endParaRPr lang="en-US" sz="2000" b="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for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Allows the model to learn from multiple projections of the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data.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55" y="1981533"/>
                <a:ext cx="6071021" cy="2916504"/>
              </a:xfrm>
              <a:prstGeom prst="rect">
                <a:avLst/>
              </a:prstGeom>
              <a:blipFill>
                <a:blip r:embed="rId3"/>
                <a:stretch>
                  <a:fillRect l="-2510" r="-1606" b="-4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98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14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Model Architecture: The Encoder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20" y="1130612"/>
            <a:ext cx="2674620" cy="5042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22020" y="2008624"/>
                <a:ext cx="593598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Learns how the context and order of the English sentence matters for translation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Sublayers</a:t>
                </a:r>
                <a:r>
                  <a:rPr lang="en-US" sz="2000" dirty="0">
                    <a:solidFill>
                      <a:schemeClr val="bg1"/>
                    </a:solidFill>
                  </a:rPr>
                  <a:t>: Multi-Head Attention and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FFN with residuals connections 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Q,K, and V are some form of the embedded English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" y="2008624"/>
                <a:ext cx="5935980" cy="2862322"/>
              </a:xfrm>
              <a:prstGeom prst="rect">
                <a:avLst/>
              </a:prstGeom>
              <a:blipFill>
                <a:blip r:embed="rId3"/>
                <a:stretch>
                  <a:fillRect l="-1027" t="-1064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532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15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66" y="1471929"/>
            <a:ext cx="6104894" cy="48844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5509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Understanding Transformers, the Data Science Way </a:t>
            </a:r>
            <a:r>
              <a:rPr lang="en-US" sz="1400" dirty="0">
                <a:solidFill>
                  <a:schemeClr val="bg1"/>
                </a:solidFill>
              </a:rPr>
              <a:t>– R. Agarwal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Model Architecture: </a:t>
            </a:r>
            <a:r>
              <a:rPr lang="en-US" sz="2800" b="1" i="1" dirty="0" smtClean="0">
                <a:solidFill>
                  <a:schemeClr val="bg1"/>
                </a:solidFill>
              </a:rPr>
              <a:t>From Encoder to Decoder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9016" y="906749"/>
            <a:ext cx="759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‘encoded’ English </a:t>
            </a:r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en-US" sz="2000" dirty="0" smtClean="0">
                <a:solidFill>
                  <a:schemeClr val="bg1"/>
                </a:solidFill>
              </a:rPr>
              <a:t>entence is given to each decoder in the stack </a:t>
            </a:r>
          </a:p>
        </p:txBody>
      </p:sp>
    </p:spTree>
    <p:extLst>
      <p:ext uri="{BB962C8B-B14F-4D97-AF65-F5344CB8AC3E}">
        <p14:creationId xmlns:p14="http://schemas.microsoft.com/office/powerpoint/2010/main" val="326093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Model Architecture: The Decoder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220" y="936764"/>
            <a:ext cx="2186940" cy="5616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7280" y="2005983"/>
                <a:ext cx="658368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Learns how context and order of the encoded English sentence and German sentence matter for translation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Sublayers: 2 attention Multi-Head Attention and a FFN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with residual connections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The </a:t>
                </a:r>
                <a:r>
                  <a:rPr lang="en-US" sz="2000" dirty="0">
                    <a:solidFill>
                      <a:schemeClr val="bg1"/>
                    </a:solidFill>
                  </a:rPr>
                  <a:t>masked multi-head attention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sublayer only receives translated sentence up to position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Q,K, and V are different in the two attention mechanisms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005983"/>
                <a:ext cx="6583680" cy="3170099"/>
              </a:xfrm>
              <a:prstGeom prst="rect">
                <a:avLst/>
              </a:prstGeom>
              <a:blipFill>
                <a:blip r:embed="rId3"/>
                <a:stretch>
                  <a:fillRect l="-926" t="-96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30240" y="1234441"/>
            <a:ext cx="5623560" cy="4625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17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Model Architecture: </a:t>
            </a:r>
            <a:r>
              <a:rPr lang="en-US" sz="2800" b="1" i="1" dirty="0" smtClean="0">
                <a:solidFill>
                  <a:schemeClr val="bg1"/>
                </a:solidFill>
              </a:rPr>
              <a:t>Attention In the </a:t>
            </a:r>
            <a:r>
              <a:rPr lang="en-US" sz="2800" b="1" i="1" dirty="0">
                <a:solidFill>
                  <a:schemeClr val="bg1"/>
                </a:solidFill>
              </a:rPr>
              <a:t>T</a:t>
            </a:r>
            <a:r>
              <a:rPr lang="en-US" sz="2800" b="1" i="1" dirty="0" smtClean="0">
                <a:solidFill>
                  <a:schemeClr val="bg1"/>
                </a:solidFill>
              </a:rPr>
              <a:t>ransformer 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08" y="1234441"/>
            <a:ext cx="5670423" cy="4621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" y="6198255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Multi-head attention mechanism: “queries”, “keys”, and “values,” over and over </a:t>
            </a:r>
            <a:r>
              <a:rPr lang="en-US" sz="1400" i="1" dirty="0" smtClean="0">
                <a:solidFill>
                  <a:schemeClr val="bg1"/>
                </a:solidFill>
              </a:rPr>
              <a:t>again – </a:t>
            </a:r>
            <a:r>
              <a:rPr lang="en-US" sz="1400" dirty="0" smtClean="0">
                <a:solidFill>
                  <a:schemeClr val="bg1"/>
                </a:solidFill>
              </a:rPr>
              <a:t>Y. Tamura</a:t>
            </a:r>
            <a:endParaRPr lang="en-US" sz="1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97230" y="1837045"/>
                <a:ext cx="493014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Attention is used in 3 places: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The encoder: Q,K, and V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The Decoder: Q,K, and V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Encoder-Decoder Connection: Q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 K and V from encoded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r>
                  <a:rPr lang="en-US" b="1" u="sng" dirty="0">
                    <a:solidFill>
                      <a:schemeClr val="bg1"/>
                    </a:solidFill>
                  </a:rPr>
                  <a:t>p</a:t>
                </a:r>
                <a:r>
                  <a:rPr lang="en-US" b="1" u="sng" dirty="0" smtClean="0">
                    <a:solidFill>
                      <a:schemeClr val="bg1"/>
                    </a:solidFill>
                  </a:rPr>
                  <a:t>osition and context </a:t>
                </a:r>
                <a:r>
                  <a:rPr lang="en-US" b="1" u="sng" dirty="0" smtClean="0">
                    <a:solidFill>
                      <a:schemeClr val="bg1"/>
                    </a:solidFill>
                  </a:rPr>
                  <a:t>together</a:t>
                </a:r>
                <a:r>
                  <a:rPr lang="en-US" b="1" u="sng" dirty="0" smtClean="0">
                    <a:solidFill>
                      <a:schemeClr val="bg1"/>
                    </a:solidFill>
                  </a:rPr>
                  <a:t>! 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" y="1837045"/>
                <a:ext cx="4930140" cy="3139321"/>
              </a:xfrm>
              <a:prstGeom prst="rect">
                <a:avLst/>
              </a:prstGeom>
              <a:blipFill>
                <a:blip r:embed="rId3"/>
                <a:stretch>
                  <a:fillRect l="-989" t="-971" r="-865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484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18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20" y="828023"/>
            <a:ext cx="3959527" cy="5348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Model Architecture: </a:t>
            </a:r>
            <a:r>
              <a:rPr lang="en-US" sz="2800" b="1" i="1" dirty="0" smtClean="0">
                <a:solidFill>
                  <a:schemeClr val="bg1"/>
                </a:solidFill>
              </a:rPr>
              <a:t>Putting It </a:t>
            </a:r>
            <a:r>
              <a:rPr lang="en-US" sz="2800" b="1" i="1" dirty="0">
                <a:solidFill>
                  <a:schemeClr val="bg1"/>
                </a:solidFill>
              </a:rPr>
              <a:t>A</a:t>
            </a:r>
            <a:r>
              <a:rPr lang="en-US" sz="2800" b="1" i="1" dirty="0" smtClean="0">
                <a:solidFill>
                  <a:schemeClr val="bg1"/>
                </a:solidFill>
              </a:rPr>
              <a:t>ll </a:t>
            </a:r>
            <a:r>
              <a:rPr lang="en-US" sz="2800" b="1" i="1" dirty="0">
                <a:solidFill>
                  <a:schemeClr val="bg1"/>
                </a:solidFill>
              </a:rPr>
              <a:t>T</a:t>
            </a:r>
            <a:r>
              <a:rPr lang="en-US" sz="2800" b="1" i="1" dirty="0" smtClean="0">
                <a:solidFill>
                  <a:schemeClr val="bg1"/>
                </a:solidFill>
              </a:rPr>
              <a:t>ogether 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99160" y="1763554"/>
                <a:ext cx="519684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The input and target sentences are embedded,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given to the encoder </a:t>
                </a:r>
              </a:p>
              <a:p>
                <a:pPr marL="342900" indent="-342900">
                  <a:buAutoNum type="arabicPeriod"/>
                </a:pPr>
                <a:endParaRPr lang="en-US" sz="20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The encoded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is given to each decoder  with part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The decoder stack will produce probabilities</a:t>
                </a:r>
              </a:p>
              <a:p>
                <a:pPr marL="342900" indent="-342900">
                  <a:buAutoNum type="arabicPeriod"/>
                </a:pPr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Multiply probabilities with ‘dictionary’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" y="1763554"/>
                <a:ext cx="5196840" cy="3477875"/>
              </a:xfrm>
              <a:prstGeom prst="rect">
                <a:avLst/>
              </a:prstGeom>
              <a:blipFill>
                <a:blip r:embed="rId3"/>
                <a:stretch>
                  <a:fillRect l="-1291" t="-1051" b="-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963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19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Why Self-Attention: </a:t>
            </a:r>
            <a:r>
              <a:rPr lang="en-US" sz="2800" b="1" i="1" dirty="0" smtClean="0">
                <a:solidFill>
                  <a:schemeClr val="bg1"/>
                </a:solidFill>
              </a:rPr>
              <a:t>Layer</a:t>
            </a:r>
            <a:r>
              <a:rPr 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sz="2800" b="1" i="1" dirty="0">
                <a:solidFill>
                  <a:schemeClr val="bg1"/>
                </a:solidFill>
              </a:rPr>
              <a:t>Complexities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" t="39596" r="53561" b="25926"/>
          <a:stretch/>
        </p:blipFill>
        <p:spPr>
          <a:xfrm>
            <a:off x="470667" y="2103511"/>
            <a:ext cx="11247825" cy="2552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70668" y="4977892"/>
                <a:ext cx="112478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sequence length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representation dimensionality  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kernel stride 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neighborhood size	 </a:t>
                </a:r>
              </a:p>
              <a:p>
                <a:pPr/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8" y="4977892"/>
                <a:ext cx="11247825" cy="923330"/>
              </a:xfrm>
              <a:prstGeom prst="rect">
                <a:avLst/>
              </a:prstGeom>
              <a:blipFill>
                <a:blip r:embed="rId3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92880" y="1648383"/>
            <a:ext cx="294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Computational Cost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68440" y="1648383"/>
            <a:ext cx="233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Parallelizability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50580" y="1648383"/>
            <a:ext cx="332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Long-range Dependencies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6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The Roadmap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2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39440" y="1454626"/>
            <a:ext cx="6842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Prerequisites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Introduction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&amp; Background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Model Architecture: The Transformer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Training and Results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Author</a:t>
            </a:r>
            <a:r>
              <a:rPr lang="en-US" sz="2400" dirty="0" smtClean="0">
                <a:solidFill>
                  <a:schemeClr val="bg1"/>
                </a:solidFill>
              </a:rPr>
              <a:t>s’ </a:t>
            </a:r>
            <a:r>
              <a:rPr lang="en-US" sz="2400" dirty="0" smtClean="0">
                <a:solidFill>
                  <a:schemeClr val="bg1"/>
                </a:solidFill>
              </a:rPr>
              <a:t>Conclusion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Since 2017 and Learning Diagram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956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12744" y="4108946"/>
                <a:ext cx="6853992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𝑙𝑟𝑎𝑡𝑒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𝑠𝑡𝑒𝑝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𝑠𝑡𝑒𝑝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/>
                    </m:sSup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𝑤𝑎𝑟𝑚𝑢𝑝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𝑠𝑡𝑒𝑝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−1.5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744" y="4108946"/>
                <a:ext cx="6853992" cy="300660"/>
              </a:xfrm>
              <a:prstGeom prst="rect">
                <a:avLst/>
              </a:prstGeom>
              <a:blipFill>
                <a:blip r:embed="rId2"/>
                <a:stretch>
                  <a:fillRect l="-1246" t="-18367" r="-712" b="-48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643184" y="1854735"/>
            <a:ext cx="109118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datasets: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WMT2014 English-German: contains about 4.5 million sentence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WMT2014 English-French: contains 36 million sentence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The base model was trained with 8 NVIDIA P100 GPUs for 12 hours.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The Adam optimizer was used in training with a learning rate schedule of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Residual dropout and label smoothing are used for regularizing the model. </a:t>
            </a:r>
          </a:p>
        </p:txBody>
      </p:sp>
    </p:spTree>
    <p:extLst>
      <p:ext uri="{BB962C8B-B14F-4D97-AF65-F5344CB8AC3E}">
        <p14:creationId xmlns:p14="http://schemas.microsoft.com/office/powerpoint/2010/main" val="13667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21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Results: Machine Translation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4" t="25858" r="59849" b="21886"/>
          <a:stretch/>
        </p:blipFill>
        <p:spPr>
          <a:xfrm>
            <a:off x="965351" y="1214744"/>
            <a:ext cx="10261298" cy="49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Results: Model Variations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t="15084" r="59090" b="11919"/>
          <a:stretch/>
        </p:blipFill>
        <p:spPr>
          <a:xfrm>
            <a:off x="5829300" y="921374"/>
            <a:ext cx="5844904" cy="3863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14424" y="4784715"/>
                <a:ext cx="4495436" cy="2377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 dirty="0">
                    <a:solidFill>
                      <a:schemeClr val="bg1"/>
                    </a:solidFill>
                  </a:rPr>
                  <a:t>N</a:t>
                </a:r>
                <a:r>
                  <a:rPr lang="en-US" sz="1600" dirty="0">
                    <a:solidFill>
                      <a:schemeClr val="bg1"/>
                    </a:solidFill>
                  </a:rPr>
                  <a:t>: Number of encoders/decoders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: sublayer output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𝒇𝒇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: Number of hidden nodes in FFN</a:t>
                </a:r>
              </a:p>
              <a:p>
                <a:r>
                  <a:rPr lang="en-US" sz="1600" b="1" i="1" dirty="0">
                    <a:solidFill>
                      <a:schemeClr val="bg1"/>
                    </a:solidFill>
                  </a:rPr>
                  <a:t>h</a:t>
                </a:r>
                <a:r>
                  <a:rPr lang="en-US" sz="1600" dirty="0">
                    <a:solidFill>
                      <a:schemeClr val="bg1"/>
                    </a:solidFill>
                  </a:rPr>
                  <a:t>: Number of multi-head attention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: Number of keys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: Number of values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𝒅𝒓𝒐𝒑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: dropout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𝒍𝒔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: amount of label smoothing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424" y="4784715"/>
                <a:ext cx="4495436" cy="2377830"/>
              </a:xfrm>
              <a:prstGeom prst="rect">
                <a:avLst/>
              </a:prstGeom>
              <a:blipFill>
                <a:blip r:embed="rId3"/>
                <a:stretch>
                  <a:fillRect l="-814" t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36320" y="1283383"/>
                <a:ext cx="446532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variations were compared on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a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English-to-German dataset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b="1" dirty="0" smtClean="0">
                    <a:solidFill>
                      <a:schemeClr val="bg1"/>
                    </a:solidFill>
                  </a:rPr>
                  <a:t>(A)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Performance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deteriorates with too many attention heads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b="1" dirty="0" smtClean="0">
                    <a:solidFill>
                      <a:schemeClr val="bg1"/>
                    </a:solidFill>
                  </a:rPr>
                  <a:t>(B)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Decreasing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the attention key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hurts performance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b="1" dirty="0" smtClean="0">
                    <a:solidFill>
                      <a:schemeClr val="bg1"/>
                    </a:solidFill>
                  </a:rPr>
                  <a:t>(C)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Larger models tend to perform better</a:t>
                </a:r>
                <a:r>
                  <a:rPr lang="en-US" b="1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b="1" dirty="0" smtClean="0">
                    <a:solidFill>
                      <a:schemeClr val="bg1"/>
                    </a:solidFill>
                  </a:rPr>
                  <a:t>(D)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D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ropout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is useful in avoiding overfitting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 smtClean="0">
                  <a:solidFill>
                    <a:schemeClr val="bg1"/>
                  </a:solidFill>
                </a:endParaRPr>
              </a:p>
              <a:p>
                <a:r>
                  <a:rPr lang="en-US" b="1" dirty="0" smtClean="0">
                    <a:solidFill>
                      <a:schemeClr val="bg1"/>
                    </a:solidFill>
                  </a:rPr>
                  <a:t>(E)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Learned positional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embeddings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perform nearly identically</a:t>
                </a:r>
                <a:endParaRPr lang="en-US" b="1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0" y="1283383"/>
                <a:ext cx="4465320" cy="4247317"/>
              </a:xfrm>
              <a:prstGeom prst="rect">
                <a:avLst/>
              </a:prstGeom>
              <a:blipFill>
                <a:blip r:embed="rId4"/>
                <a:stretch>
                  <a:fillRect l="-1091" t="-862" r="-819" b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332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Results: English Constituency Parsing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26667" r="56061" b="10572"/>
          <a:stretch/>
        </p:blipFill>
        <p:spPr>
          <a:xfrm>
            <a:off x="2426970" y="2541695"/>
            <a:ext cx="7128510" cy="3321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7275" y="1341041"/>
            <a:ext cx="10066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As a test of generalization, the </a:t>
            </a:r>
            <a:r>
              <a:rPr lang="en-US" sz="2000" dirty="0" smtClean="0">
                <a:solidFill>
                  <a:schemeClr val="bg1"/>
                </a:solidFill>
              </a:rPr>
              <a:t>model was tested on a English constituency parsing which is the task of identifying subject, verb, article, etc. in </a:t>
            </a:r>
            <a:r>
              <a:rPr lang="en-US" sz="2000" dirty="0" smtClean="0">
                <a:solidFill>
                  <a:schemeClr val="bg1"/>
                </a:solidFill>
              </a:rPr>
              <a:t>text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using the Penn Treebank dataset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43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24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</a:rPr>
              <a:t>The Authors’ Conclusions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5940" y="1722120"/>
            <a:ext cx="85801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transformer was introduced as the first model based entirely on attention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transformer model can be trained significantly faster than recurrent or convolution based models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transformer achieved state of the art results WMT 2014 English-to-German and English-to-French datasets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Future work could focus creating transformer-like models for other datatypes such as images, audio, etc.</a:t>
            </a:r>
          </a:p>
        </p:txBody>
      </p:sp>
    </p:spTree>
    <p:extLst>
      <p:ext uri="{BB962C8B-B14F-4D97-AF65-F5344CB8AC3E}">
        <p14:creationId xmlns:p14="http://schemas.microsoft.com/office/powerpoint/2010/main" val="2033810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Since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" y="1025168"/>
            <a:ext cx="53949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Transformers have achieved state of the art (or near) results in many deep learning disciplines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Research into extending the transformer architecture to other datatypes is still highly active.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Some notable achievements and developments: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OpenAI’s GPT-3 model makes headlines around the world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DeepMind’s AlphaFold2 makes groundbreaking success in predicting protein folding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Google researchers publish ‘An Image Is Worth 16x16 Words’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Transformers for video, graph, audio, and times series data have all been designed and published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6158" t="30133" r="17155" b="50339"/>
          <a:stretch/>
        </p:blipFill>
        <p:spPr>
          <a:xfrm>
            <a:off x="7023541" y="1422008"/>
            <a:ext cx="4847051" cy="1595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-21394395" y="138022"/>
            <a:ext cx="18288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0" t="24471" r="17153" b="53573"/>
          <a:stretch/>
        </p:blipFill>
        <p:spPr>
          <a:xfrm>
            <a:off x="7020068" y="3916307"/>
            <a:ext cx="4850524" cy="16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26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0" t="19897" r="12264" b="12712"/>
          <a:stretch/>
        </p:blipFill>
        <p:spPr>
          <a:xfrm>
            <a:off x="5950933" y="1311214"/>
            <a:ext cx="5776247" cy="472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Tying </a:t>
            </a:r>
            <a:r>
              <a:rPr lang="en-US" sz="2800" b="1" i="1" dirty="0" smtClean="0">
                <a:solidFill>
                  <a:schemeClr val="bg1"/>
                </a:solidFill>
              </a:rPr>
              <a:t>In </a:t>
            </a:r>
            <a:r>
              <a:rPr lang="en-US" sz="2800" b="1" i="1" dirty="0">
                <a:solidFill>
                  <a:schemeClr val="bg1"/>
                </a:solidFill>
              </a:rPr>
              <a:t>the Learning Diagram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11214"/>
            <a:ext cx="505206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 a transformer performing machine translation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Unknown target function: True translation from language 1 to language 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Training examples: Pairs of sentences in both languages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Hypothesis Set: All possible transformers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Learning algorithm: Adam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Probability Distribution: </a:t>
            </a:r>
            <a:r>
              <a:rPr lang="en-US" dirty="0" smtClean="0">
                <a:solidFill>
                  <a:schemeClr val="bg1"/>
                </a:solidFill>
              </a:rPr>
              <a:t>distribution of possible English sentences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 measure: BLEU score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Final Hypothesis: Best performing transformer found by Adam using BLEU score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1254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6320" y="2133600"/>
            <a:ext cx="1031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Thank you for your time,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5707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3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</a:rPr>
              <a:t>Prerequisites: Word Embedding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3530" y="1949498"/>
            <a:ext cx="343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bg1"/>
                </a:solidFill>
              </a:rPr>
              <a:t>‘The cat jumped over the mat’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8620" y="2482898"/>
                <a:ext cx="5806440" cy="3144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The ‘dictionary’ indices of these words are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[2230, 450, 1100, 1500, 2230, 1250]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The word embedding is 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𝑊𝐸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" y="2482898"/>
                <a:ext cx="5806440" cy="3144835"/>
              </a:xfrm>
              <a:prstGeom prst="rect">
                <a:avLst/>
              </a:prstGeom>
              <a:blipFill>
                <a:blip r:embed="rId2"/>
                <a:stretch>
                  <a:fillRect t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755" y="2482898"/>
            <a:ext cx="3759518" cy="309784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487065" y="957532"/>
            <a:ext cx="3682" cy="5503653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22104" y="1941394"/>
            <a:ext cx="3938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</a:t>
            </a:r>
            <a:r>
              <a:rPr lang="en-US" sz="2000" dirty="0" smtClean="0">
                <a:solidFill>
                  <a:schemeClr val="bg1"/>
                </a:solidFill>
              </a:rPr>
              <a:t>ontext matters!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" y="6125905"/>
            <a:ext cx="3299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Build your own Movie Recommendation Engine using Word </a:t>
            </a:r>
            <a:r>
              <a:rPr lang="en-US" sz="1400" i="1" dirty="0" smtClean="0">
                <a:solidFill>
                  <a:schemeClr val="bg1"/>
                </a:solidFill>
              </a:rPr>
              <a:t>Embedding </a:t>
            </a:r>
            <a:r>
              <a:rPr lang="en-US" sz="1400" dirty="0" smtClean="0">
                <a:solidFill>
                  <a:schemeClr val="bg1"/>
                </a:solidFill>
              </a:rPr>
              <a:t>– Capable Machine</a:t>
            </a:r>
            <a:endParaRPr lang="en-US" sz="1400" i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4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</a:rPr>
              <a:t>Prerequisites: </a:t>
            </a:r>
            <a:r>
              <a:rPr lang="en-US" sz="2800" b="1" i="1" dirty="0">
                <a:solidFill>
                  <a:schemeClr val="bg1"/>
                </a:solidFill>
              </a:rPr>
              <a:t>The </a:t>
            </a:r>
            <a:r>
              <a:rPr lang="en-US" sz="2800" b="1" i="1" dirty="0" smtClean="0">
                <a:solidFill>
                  <a:schemeClr val="bg1"/>
                </a:solidFill>
              </a:rPr>
              <a:t>Encoder-Decoder </a:t>
            </a:r>
            <a:r>
              <a:rPr lang="en-US" sz="2800" b="1" i="1" dirty="0">
                <a:solidFill>
                  <a:schemeClr val="bg1"/>
                </a:solidFill>
              </a:rPr>
              <a:t>A</a:t>
            </a:r>
            <a:r>
              <a:rPr lang="en-US" sz="2800" b="1" i="1" dirty="0" smtClean="0">
                <a:solidFill>
                  <a:schemeClr val="bg1"/>
                </a:solidFill>
              </a:rPr>
              <a:t>rchitecture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9AD0B-356D-4869-B910-94F4B2C3C3B4}"/>
              </a:ext>
            </a:extLst>
          </p:cNvPr>
          <p:cNvSpPr txBox="1"/>
          <p:nvPr/>
        </p:nvSpPr>
        <p:spPr>
          <a:xfrm>
            <a:off x="1923256" y="3477457"/>
            <a:ext cx="83454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Encoder-Decoder networks handle mappings from variable length inputs to variable length outputs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b="1" u="sng" dirty="0" smtClean="0">
              <a:solidFill>
                <a:schemeClr val="bg1"/>
              </a:solidFill>
            </a:endParaRPr>
          </a:p>
          <a:p>
            <a:r>
              <a:rPr lang="en-US" sz="2000" b="1" u="sng" dirty="0" smtClean="0">
                <a:solidFill>
                  <a:schemeClr val="bg1"/>
                </a:solidFill>
              </a:rPr>
              <a:t>At it’s heart, the transformer is simply a encoder-decoder neural network with some clever (learned) matrix operations between layers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68B56-21B8-4E16-BFD4-F3E93B09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306" y="2018757"/>
            <a:ext cx="7527545" cy="8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1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Introduction &amp; Background: The problem we want to solve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5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2560" y="1805063"/>
            <a:ext cx="908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Machine </a:t>
            </a:r>
            <a:r>
              <a:rPr lang="en-US" sz="2400" dirty="0" smtClean="0">
                <a:solidFill>
                  <a:schemeClr val="bg1"/>
                </a:solidFill>
              </a:rPr>
              <a:t>Translation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3" y="2424349"/>
            <a:ext cx="7754434" cy="1253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1060" y="4448884"/>
            <a:ext cx="10226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real challenge is finding a model which captures long-range dependencies in the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" y="6198255"/>
            <a:ext cx="356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Understanding Transformers, the Data Science Way </a:t>
            </a:r>
            <a:r>
              <a:rPr lang="en-US" sz="1400" dirty="0">
                <a:solidFill>
                  <a:schemeClr val="bg1"/>
                </a:solidFill>
              </a:rPr>
              <a:t>– R. Agarwal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99360" y="3983137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Machine translation performance is scored with the BLEU score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58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Introduction &amp; Background: The </a:t>
            </a:r>
            <a:r>
              <a:rPr lang="en-US" sz="2800" b="1" i="1" dirty="0" smtClean="0">
                <a:solidFill>
                  <a:schemeClr val="bg1"/>
                </a:solidFill>
              </a:rPr>
              <a:t>Problem </a:t>
            </a:r>
            <a:r>
              <a:rPr lang="en-US" sz="2800" b="1" i="1" dirty="0">
                <a:solidFill>
                  <a:schemeClr val="bg1"/>
                </a:solidFill>
              </a:rPr>
              <a:t>W</a:t>
            </a:r>
            <a:r>
              <a:rPr lang="en-US" sz="2800" b="1" i="1" dirty="0" smtClean="0">
                <a:solidFill>
                  <a:schemeClr val="bg1"/>
                </a:solidFill>
              </a:rPr>
              <a:t>ith </a:t>
            </a:r>
            <a:r>
              <a:rPr lang="en-US" sz="2800" b="1" i="1" dirty="0">
                <a:solidFill>
                  <a:schemeClr val="bg1"/>
                </a:solidFill>
              </a:rPr>
              <a:t>LSTMs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6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71" y="1342943"/>
            <a:ext cx="6574497" cy="24702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892" y="6449701"/>
            <a:ext cx="404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Understanding LSTM Networks </a:t>
            </a:r>
            <a:r>
              <a:rPr lang="en-US" sz="1400" dirty="0">
                <a:solidFill>
                  <a:schemeClr val="bg1"/>
                </a:solidFill>
              </a:rPr>
              <a:t>– C. Olah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8320" y="4531267"/>
            <a:ext cx="859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Captures long-range dependencies </a:t>
            </a:r>
            <a:r>
              <a:rPr lang="en-US" sz="2000" dirty="0" smtClean="0">
                <a:solidFill>
                  <a:schemeClr val="bg1"/>
                </a:solidFill>
              </a:rPr>
              <a:t>well, but cannot run in parallel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7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7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Introduction &amp; Background: The </a:t>
            </a:r>
            <a:r>
              <a:rPr lang="en-US" sz="2800" b="1" i="1" dirty="0" smtClean="0">
                <a:solidFill>
                  <a:schemeClr val="bg1"/>
                </a:solidFill>
              </a:rPr>
              <a:t>Problem </a:t>
            </a:r>
            <a:r>
              <a:rPr lang="en-US" sz="2800" b="1" i="1" dirty="0">
                <a:solidFill>
                  <a:schemeClr val="bg1"/>
                </a:solidFill>
              </a:rPr>
              <a:t>W</a:t>
            </a:r>
            <a:r>
              <a:rPr lang="en-US" sz="2800" b="1" i="1" dirty="0" smtClean="0">
                <a:solidFill>
                  <a:schemeClr val="bg1"/>
                </a:solidFill>
              </a:rPr>
              <a:t>ith </a:t>
            </a:r>
            <a:r>
              <a:rPr lang="en-US" sz="2800" b="1" i="1" dirty="0">
                <a:solidFill>
                  <a:schemeClr val="bg1"/>
                </a:solidFill>
              </a:rPr>
              <a:t>C</a:t>
            </a:r>
            <a:r>
              <a:rPr lang="en-US" sz="2800" b="1" i="1" dirty="0" smtClean="0">
                <a:solidFill>
                  <a:schemeClr val="bg1"/>
                </a:solidFill>
              </a:rPr>
              <a:t>onvolution  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Figure 1: The architecture of our deep learning model for sentiment classification.">
            <a:extLst>
              <a:ext uri="{FF2B5EF4-FFF2-40B4-BE49-F238E27FC236}">
                <a16:creationId xmlns:a16="http://schemas.microsoft.com/office/drawing/2014/main" id="{6EAEA2FC-C007-47CB-A11E-80CCC88B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94" y="1006655"/>
            <a:ext cx="6687611" cy="339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982EBD-26BA-41DA-8676-F8132D9366CF}"/>
              </a:ext>
            </a:extLst>
          </p:cNvPr>
          <p:cNvSpPr txBox="1"/>
          <p:nvPr/>
        </p:nvSpPr>
        <p:spPr>
          <a:xfrm>
            <a:off x="194552" y="6277302"/>
            <a:ext cx="4217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chemeClr val="bg1"/>
                </a:solidFill>
                <a:effectLst/>
              </a:rPr>
              <a:t>UNITN: Training Deep Convolutional Neural Network for Twitter Sentiment Classification –</a:t>
            </a:r>
            <a:r>
              <a:rPr lang="en-US" sz="1400" dirty="0">
                <a:solidFill>
                  <a:schemeClr val="bg1"/>
                </a:solidFill>
                <a:effectLst/>
              </a:rPr>
              <a:t> A. Severyn et al</a:t>
            </a:r>
            <a:endParaRPr lang="en-US" sz="1400" i="1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9680" y="483108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CNN’s for machine translation can be run in parallel, but the number of operations grows as the distance between positions grows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7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8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97" y="1379030"/>
            <a:ext cx="3395766" cy="4389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4880" y="1699260"/>
            <a:ext cx="579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</a:t>
            </a:r>
            <a:r>
              <a:rPr lang="en-US" sz="2000" dirty="0" smtClean="0">
                <a:solidFill>
                  <a:schemeClr val="bg1"/>
                </a:solidFill>
              </a:rPr>
              <a:t>ttention </a:t>
            </a:r>
            <a:r>
              <a:rPr lang="en-US" sz="2000" dirty="0">
                <a:solidFill>
                  <a:schemeClr val="bg1"/>
                </a:solidFill>
              </a:rPr>
              <a:t>can be calculated in parallel and only requires a constant number of operations.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transformer is the first model to rely entirely on self-attention </a:t>
            </a:r>
            <a:r>
              <a:rPr lang="en-US" sz="2000" dirty="0" smtClean="0">
                <a:solidFill>
                  <a:schemeClr val="bg1"/>
                </a:solidFill>
              </a:rPr>
              <a:t>mechanisms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Introduction &amp; Background: The </a:t>
            </a:r>
            <a:r>
              <a:rPr lang="en-US" sz="2800" b="1" i="1" dirty="0" smtClean="0">
                <a:solidFill>
                  <a:schemeClr val="bg1"/>
                </a:solidFill>
              </a:rPr>
              <a:t>Solution </a:t>
            </a:r>
            <a:r>
              <a:rPr lang="en-US" sz="2800" b="1" i="1" dirty="0">
                <a:solidFill>
                  <a:schemeClr val="bg1"/>
                </a:solidFill>
              </a:rPr>
              <a:t>I</a:t>
            </a:r>
            <a:r>
              <a:rPr lang="en-US" sz="2800" b="1" i="1" dirty="0" smtClean="0">
                <a:solidFill>
                  <a:schemeClr val="bg1"/>
                </a:solidFill>
              </a:rPr>
              <a:t>s </a:t>
            </a:r>
            <a:r>
              <a:rPr lang="en-US" sz="2800" b="1" i="1" dirty="0">
                <a:solidFill>
                  <a:schemeClr val="bg1"/>
                </a:solidFill>
              </a:rPr>
              <a:t>A</a:t>
            </a:r>
            <a:r>
              <a:rPr lang="en-US" sz="2800" b="1" i="1" dirty="0" smtClean="0">
                <a:solidFill>
                  <a:schemeClr val="bg1"/>
                </a:solidFill>
              </a:rPr>
              <a:t>ttention  </a:t>
            </a:r>
            <a:endParaRPr lang="en-US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51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Model Architecture: The Transformer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t="1146" r="10027" b="344"/>
          <a:stretch/>
        </p:blipFill>
        <p:spPr>
          <a:xfrm>
            <a:off x="6586196" y="1010808"/>
            <a:ext cx="4048807" cy="546336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C6DA-5213-4436-A065-89167FF8B872}" type="slidenum">
              <a:rPr lang="en-US" sz="1800" b="1" smtClean="0">
                <a:solidFill>
                  <a:schemeClr val="bg1"/>
                </a:solidFill>
              </a:rPr>
              <a:t>9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8220" y="2208678"/>
            <a:ext cx="528828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How is positional information encoded?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What is attention and how is it used in the transformer? 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/>
          </a:p>
          <a:p>
            <a:r>
              <a:rPr lang="en-US" sz="2000" dirty="0">
                <a:solidFill>
                  <a:schemeClr val="bg1"/>
                </a:solidFill>
              </a:rPr>
              <a:t>How does information flow through the transformer?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416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28985</TotalTime>
  <Words>1794</Words>
  <Application>Microsoft Office PowerPoint</Application>
  <PresentationFormat>Widescreen</PresentationFormat>
  <Paragraphs>257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Cabin</vt:lpstr>
      <vt:lpstr>Calibri</vt:lpstr>
      <vt:lpstr>Calibri Light</vt:lpstr>
      <vt:lpstr>Cambria Math</vt:lpstr>
      <vt:lpstr>Office Theme</vt:lpstr>
      <vt:lpstr>Attention Is All You Need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College of William and Mary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Is All You Need</dc:title>
  <dc:creator>Bayer, Zane</dc:creator>
  <cp:lastModifiedBy>Bayer, Zane</cp:lastModifiedBy>
  <cp:revision>128</cp:revision>
  <dcterms:created xsi:type="dcterms:W3CDTF">2022-03-14T20:36:56Z</dcterms:created>
  <dcterms:modified xsi:type="dcterms:W3CDTF">2022-04-12T19:39:01Z</dcterms:modified>
</cp:coreProperties>
</file>